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57" r:id="rId4"/>
    <p:sldId id="264" r:id="rId5"/>
    <p:sldId id="267" r:id="rId6"/>
    <p:sldId id="273" r:id="rId7"/>
    <p:sldId id="284" r:id="rId8"/>
    <p:sldId id="280" r:id="rId9"/>
    <p:sldId id="269" r:id="rId10"/>
    <p:sldId id="270" r:id="rId11"/>
    <p:sldId id="290" r:id="rId12"/>
    <p:sldId id="271" r:id="rId13"/>
    <p:sldId id="272" r:id="rId14"/>
    <p:sldId id="291" r:id="rId15"/>
    <p:sldId id="281" r:id="rId16"/>
    <p:sldId id="285" r:id="rId17"/>
    <p:sldId id="286" r:id="rId18"/>
    <p:sldId id="258" r:id="rId19"/>
    <p:sldId id="263" r:id="rId20"/>
    <p:sldId id="279" r:id="rId21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o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9" name="Subtíto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28" name="Contenidor de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17" name="Contenidor de peu de pàgina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a-ES"/>
          </a:p>
        </p:txBody>
      </p:sp>
      <p:sp>
        <p:nvSpPr>
          <p:cNvPr id="29" name="Conteni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  <p:sp>
        <p:nvSpPr>
          <p:cNvPr id="7" name="Connector rect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ò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or rect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  <p:sp>
        <p:nvSpPr>
          <p:cNvPr id="8" name="Contenidor de contingut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  <p:sp>
        <p:nvSpPr>
          <p:cNvPr id="9" name="Contenidor de contingut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11" name="Contenidor de contingut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  <p:sp>
        <p:nvSpPr>
          <p:cNvPr id="11" name="Contenidor de contingut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13" name="Contenidor de contingut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  <p:sp>
        <p:nvSpPr>
          <p:cNvPr id="6" name="Triangle isò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  <p:sp>
        <p:nvSpPr>
          <p:cNvPr id="5" name="Connector rect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ò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  <p:sp>
        <p:nvSpPr>
          <p:cNvPr id="8" name="Connector rect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or rect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ò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idor de contingut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  <p:sp>
        <p:nvSpPr>
          <p:cNvPr id="8" name="Connector rect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ò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idor de títo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3" name="Contenidor de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estils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4" name="Contenidor de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A1CA70-59B4-46AE-A2F2-A115F16AFFCA}" type="datetimeFigureOut">
              <a:rPr lang="ca-ES" smtClean="0"/>
              <a:t>1/5/2018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Conteni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C4B8E8-4F09-43F7-86C3-AC27E74362E0}" type="slidenum">
              <a:rPr lang="ca-ES" smtClean="0"/>
              <a:t>‹#›</a:t>
            </a:fld>
            <a:endParaRPr lang="ca-ES"/>
          </a:p>
        </p:txBody>
      </p:sp>
      <p:sp>
        <p:nvSpPr>
          <p:cNvPr id="28" name="Connector rect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or rect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ò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103157" y="4234300"/>
            <a:ext cx="6781211" cy="706868"/>
          </a:xfrm>
        </p:spPr>
        <p:txBody>
          <a:bodyPr>
            <a:noAutofit/>
          </a:bodyPr>
          <a:lstStyle/>
          <a:p>
            <a:pPr algn="ctr"/>
            <a:r>
              <a:rPr lang="ca-ES" sz="3000" b="1" dirty="0" smtClean="0">
                <a:solidFill>
                  <a:srgbClr val="00B0F0"/>
                </a:solidFill>
                <a:latin typeface="+mn-lt"/>
              </a:rPr>
              <a:t>CEIP MANUEL FOGUET</a:t>
            </a:r>
          </a:p>
        </p:txBody>
      </p:sp>
      <p:pic>
        <p:nvPicPr>
          <p:cNvPr id="1026" name="Picture 2" descr="C:\Users\portatil\Desktop\LEGO WEDO\LEGO WE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3194" cy="42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1187624" y="508518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>
                <a:solidFill>
                  <a:schemeClr val="accent2">
                    <a:lumMod val="75000"/>
                  </a:schemeClr>
                </a:solidFill>
              </a:rPr>
              <a:t>VINARÒS</a:t>
            </a:r>
            <a:endParaRPr lang="ca-E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L’APLICACIÓ LEGO WEDO 2.0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r>
              <a:rPr lang="ca-ES" b="1" dirty="0" smtClean="0">
                <a:solidFill>
                  <a:srgbClr val="0070C0"/>
                </a:solidFill>
              </a:rPr>
              <a:t>FASE DE MUNTATGE</a:t>
            </a:r>
            <a:r>
              <a:rPr lang="ca-ES" dirty="0" smtClean="0">
                <a:solidFill>
                  <a:srgbClr val="0070C0"/>
                </a:solidFill>
              </a:rPr>
              <a:t>:  els i les alumnes construeixen el model de Lego Wedo.</a:t>
            </a:r>
          </a:p>
          <a:p>
            <a:endParaRPr lang="ca-ES" dirty="0">
              <a:solidFill>
                <a:srgbClr val="0070C0"/>
              </a:solidFill>
            </a:endParaRPr>
          </a:p>
        </p:txBody>
      </p:sp>
      <p:pic>
        <p:nvPicPr>
          <p:cNvPr id="5122" name="Picture 2" descr="D:\FOTOS ROBÒTICA\ENS HO PASSEM MOLT BÉ\WeDoImage1493207845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9"/>
          <a:stretch/>
        </p:blipFill>
        <p:spPr bwMode="auto">
          <a:xfrm>
            <a:off x="4809727" y="3429000"/>
            <a:ext cx="4082753" cy="26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8119" r="4771" b="8046"/>
          <a:stretch/>
        </p:blipFill>
        <p:spPr bwMode="auto">
          <a:xfrm>
            <a:off x="637309" y="2238787"/>
            <a:ext cx="4017818" cy="281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7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L’APLICACIÓ LEGO WEDO 2.0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937760"/>
          </a:xfrm>
        </p:spPr>
        <p:txBody>
          <a:bodyPr/>
          <a:lstStyle/>
          <a:p>
            <a:r>
              <a:rPr lang="ca-ES" b="1" dirty="0">
                <a:solidFill>
                  <a:srgbClr val="0070C0"/>
                </a:solidFill>
              </a:rPr>
              <a:t>FASE DE </a:t>
            </a:r>
            <a:r>
              <a:rPr lang="ca-ES" b="1" dirty="0" smtClean="0">
                <a:solidFill>
                  <a:srgbClr val="0070C0"/>
                </a:solidFill>
              </a:rPr>
              <a:t>PROGRAMAR</a:t>
            </a:r>
            <a:r>
              <a:rPr lang="ca-ES" b="1" dirty="0">
                <a:solidFill>
                  <a:srgbClr val="0070C0"/>
                </a:solidFill>
              </a:rPr>
              <a:t>:  on </a:t>
            </a:r>
            <a:r>
              <a:rPr lang="ca-ES" b="1" dirty="0" smtClean="0">
                <a:solidFill>
                  <a:srgbClr val="0070C0"/>
                </a:solidFill>
              </a:rPr>
              <a:t>es  </a:t>
            </a:r>
            <a:r>
              <a:rPr lang="ca-ES" b="1" dirty="0">
                <a:solidFill>
                  <a:srgbClr val="0070C0"/>
                </a:solidFill>
              </a:rPr>
              <a:t>programa i </a:t>
            </a:r>
            <a:r>
              <a:rPr lang="ca-ES" b="1" dirty="0" smtClean="0">
                <a:solidFill>
                  <a:srgbClr val="0070C0"/>
                </a:solidFill>
              </a:rPr>
              <a:t>modifica, si s’escau, </a:t>
            </a:r>
            <a:r>
              <a:rPr lang="ca-ES" b="1" dirty="0">
                <a:solidFill>
                  <a:srgbClr val="0070C0"/>
                </a:solidFill>
              </a:rPr>
              <a:t>el model de Lego Wedo</a:t>
            </a:r>
            <a:r>
              <a:rPr lang="ca-ES" b="1" dirty="0" smtClean="0"/>
              <a:t>.</a:t>
            </a:r>
          </a:p>
          <a:p>
            <a:r>
              <a:rPr lang="ca-ES" b="1" u="sng" dirty="0" smtClean="0">
                <a:solidFill>
                  <a:srgbClr val="00FF00"/>
                </a:solidFill>
              </a:rPr>
              <a:t>COM? Connectem el bluetooth amb l’Smarthub.</a:t>
            </a:r>
            <a:endParaRPr lang="ca-ES" b="1" u="sng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36576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83255"/>
            <a:ext cx="47974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6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L’APLICACIÓ LEGO WEDO 2.0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pPr algn="just"/>
            <a:r>
              <a:rPr lang="ca-ES" b="1" dirty="0" smtClean="0">
                <a:solidFill>
                  <a:srgbClr val="0070C0"/>
                </a:solidFill>
              </a:rPr>
              <a:t>FASE DE COMPARTIR: </a:t>
            </a:r>
            <a:r>
              <a:rPr lang="ca-ES" dirty="0" smtClean="0">
                <a:solidFill>
                  <a:srgbClr val="0070C0"/>
                </a:solidFill>
              </a:rPr>
              <a:t>l’alumnat presenta, explica i justifica el seu projecte amb la documentació que ha elaborat al llarg de la seua creació.</a:t>
            </a: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endParaRPr lang="es-ES" dirty="0" smtClean="0">
              <a:solidFill>
                <a:srgbClr val="0070C0"/>
              </a:solidFill>
            </a:endParaRPr>
          </a:p>
          <a:p>
            <a:pPr algn="just"/>
            <a:endParaRPr lang="es-ES" dirty="0">
              <a:solidFill>
                <a:srgbClr val="0070C0"/>
              </a:solidFill>
            </a:endParaRPr>
          </a:p>
          <a:p>
            <a:pPr algn="just"/>
            <a:endParaRPr lang="es-ES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D:\FOTOS ROBÒTICA\INVESTIGUEM\WeDoImage14895821964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0" r="17571" b="22851"/>
          <a:stretch/>
        </p:blipFill>
        <p:spPr bwMode="auto">
          <a:xfrm>
            <a:off x="2123728" y="2852936"/>
            <a:ext cx="5400600" cy="326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L’APLICACIÓ LEGO WEDO 2.0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pPr algn="just"/>
            <a:r>
              <a:rPr lang="ca-ES" dirty="0">
                <a:solidFill>
                  <a:srgbClr val="0070C0"/>
                </a:solidFill>
              </a:rPr>
              <a:t>Tot aquest procés està guiat </a:t>
            </a:r>
            <a:r>
              <a:rPr lang="ca-ES" dirty="0" smtClean="0">
                <a:solidFill>
                  <a:srgbClr val="0070C0"/>
                </a:solidFill>
              </a:rPr>
              <a:t>amb </a:t>
            </a:r>
            <a:r>
              <a:rPr lang="ca-ES" dirty="0">
                <a:solidFill>
                  <a:srgbClr val="0070C0"/>
                </a:solidFill>
              </a:rPr>
              <a:t>vídeos i passos presentats </a:t>
            </a:r>
            <a:r>
              <a:rPr lang="ca-ES" dirty="0" smtClean="0">
                <a:solidFill>
                  <a:srgbClr val="0070C0"/>
                </a:solidFill>
              </a:rPr>
              <a:t>per </a:t>
            </a:r>
            <a:r>
              <a:rPr lang="ca-ES" dirty="0">
                <a:solidFill>
                  <a:srgbClr val="0070C0"/>
                </a:solidFill>
              </a:rPr>
              <a:t>Max </a:t>
            </a:r>
            <a:r>
              <a:rPr lang="ca-ES" dirty="0" smtClean="0">
                <a:solidFill>
                  <a:srgbClr val="0070C0"/>
                </a:solidFill>
              </a:rPr>
              <a:t>i </a:t>
            </a:r>
            <a:r>
              <a:rPr lang="ca-ES" dirty="0">
                <a:solidFill>
                  <a:srgbClr val="0070C0"/>
                </a:solidFill>
              </a:rPr>
              <a:t>Mia (personatges LEGO) que faciliten el </a:t>
            </a:r>
            <a:r>
              <a:rPr lang="ca-ES" dirty="0" smtClean="0">
                <a:solidFill>
                  <a:srgbClr val="0070C0"/>
                </a:solidFill>
              </a:rPr>
              <a:t>treball.</a:t>
            </a:r>
          </a:p>
          <a:p>
            <a:pPr marL="0" indent="0" algn="just">
              <a:buNone/>
            </a:pPr>
            <a:endParaRPr lang="ca-ES" dirty="0">
              <a:solidFill>
                <a:srgbClr val="0070C0"/>
              </a:solidFill>
            </a:endParaRPr>
          </a:p>
          <a:p>
            <a:r>
              <a:rPr lang="ca-ES" dirty="0" smtClean="0">
                <a:solidFill>
                  <a:srgbClr val="0070C0"/>
                </a:solidFill>
              </a:rPr>
              <a:t>Sovint també els confeccionem</a:t>
            </a:r>
          </a:p>
          <a:p>
            <a:pPr marL="0" indent="0">
              <a:buNone/>
            </a:pPr>
            <a:r>
              <a:rPr lang="ca-ES" dirty="0" smtClean="0">
                <a:solidFill>
                  <a:srgbClr val="0070C0"/>
                </a:solidFill>
              </a:rPr>
              <a:t> fitxes d’ampliació, cartells i d’altres</a:t>
            </a:r>
          </a:p>
          <a:p>
            <a:pPr marL="0" indent="0">
              <a:buNone/>
            </a:pPr>
            <a:r>
              <a:rPr lang="ca-ES" dirty="0" smtClean="0">
                <a:solidFill>
                  <a:srgbClr val="0070C0"/>
                </a:solidFill>
              </a:rPr>
              <a:t> activitats per tal d’ampliar el treball</a:t>
            </a:r>
          </a:p>
          <a:p>
            <a:pPr marL="0" indent="0">
              <a:buNone/>
            </a:pPr>
            <a:r>
              <a:rPr lang="ca-ES" dirty="0" smtClean="0">
                <a:solidFill>
                  <a:srgbClr val="0070C0"/>
                </a:solidFill>
              </a:rPr>
              <a:t> d’investigació.</a:t>
            </a:r>
            <a:endParaRPr lang="ca-ES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441761" cy="334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4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10715" r="55044" b="8901"/>
          <a:stretch/>
        </p:blipFill>
        <p:spPr bwMode="auto">
          <a:xfrm>
            <a:off x="4648222" y="113484"/>
            <a:ext cx="4252686" cy="588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t="21307" r="36796" b="8239"/>
          <a:stretch/>
        </p:blipFill>
        <p:spPr bwMode="auto">
          <a:xfrm>
            <a:off x="395536" y="476672"/>
            <a:ext cx="3962400" cy="51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arrodonit 2"/>
          <p:cNvSpPr/>
          <p:nvPr/>
        </p:nvSpPr>
        <p:spPr>
          <a:xfrm>
            <a:off x="4499992" y="113484"/>
            <a:ext cx="148230" cy="66278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826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NIVELLS DE DIFICULTAT</a:t>
            </a:r>
            <a:endParaRPr lang="ca-E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pPr marL="0" indent="0" algn="just">
              <a:buNone/>
            </a:pPr>
            <a:r>
              <a:rPr lang="ca-ES" dirty="0" smtClean="0">
                <a:solidFill>
                  <a:srgbClr val="0070C0"/>
                </a:solidFill>
              </a:rPr>
              <a:t>Amb la darrera actualització hi trobem 3 nivells de dificultat:</a:t>
            </a:r>
          </a:p>
          <a:p>
            <a:pPr marL="0" indent="0" algn="just">
              <a:buNone/>
            </a:pPr>
            <a:r>
              <a:rPr lang="ca-ES" b="1" dirty="0" smtClean="0">
                <a:solidFill>
                  <a:srgbClr val="0070C0"/>
                </a:solidFill>
              </a:rPr>
              <a:t>Nivell d’iniciació</a:t>
            </a:r>
            <a:r>
              <a:rPr lang="ca-ES" dirty="0" smtClean="0">
                <a:solidFill>
                  <a:srgbClr val="0070C0"/>
                </a:solidFill>
              </a:rPr>
              <a:t>: amb construccions molt senzilles on s’ensenya a programar una única eina: llum, motor, velocitat,..</a:t>
            </a:r>
          </a:p>
          <a:p>
            <a:pPr marL="0" indent="0" algn="just">
              <a:buNone/>
            </a:pPr>
            <a:endParaRPr lang="ca-ES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ca-E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04627"/>
            <a:ext cx="2160240" cy="30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11153"/>
            <a:ext cx="30845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8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5896312"/>
          </a:xfrm>
        </p:spPr>
        <p:txBody>
          <a:bodyPr/>
          <a:lstStyle/>
          <a:p>
            <a:pPr marL="0" indent="0" algn="just">
              <a:buNone/>
            </a:pPr>
            <a:r>
              <a:rPr lang="ca-ES" b="1" dirty="0">
                <a:solidFill>
                  <a:srgbClr val="0070C0"/>
                </a:solidFill>
              </a:rPr>
              <a:t>Nivell intermedi: </a:t>
            </a:r>
            <a:r>
              <a:rPr lang="ca-ES" dirty="0">
                <a:solidFill>
                  <a:srgbClr val="0070C0"/>
                </a:solidFill>
              </a:rPr>
              <a:t>Les construccions es basen en projectes guiats, fent uns models bàsics, relacionats amb una temàtica: terratrèmols, velocitat, metamorfosi de la granota, pol·linització</a:t>
            </a:r>
            <a:r>
              <a:rPr lang="ca-ES" dirty="0" smtClean="0">
                <a:solidFill>
                  <a:srgbClr val="0070C0"/>
                </a:solidFill>
              </a:rPr>
              <a:t>,...</a:t>
            </a:r>
          </a:p>
          <a:p>
            <a:pPr marL="0" indent="0" algn="just">
              <a:buNone/>
            </a:pPr>
            <a:endParaRPr lang="ca-ES" dirty="0">
              <a:solidFill>
                <a:srgbClr val="0070C0"/>
              </a:solidFill>
            </a:endParaRPr>
          </a:p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8100392" cy="379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4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91264" cy="5896312"/>
          </a:xfrm>
        </p:spPr>
        <p:txBody>
          <a:bodyPr/>
          <a:lstStyle/>
          <a:p>
            <a:pPr marL="0" indent="0" algn="just">
              <a:buNone/>
            </a:pPr>
            <a:r>
              <a:rPr lang="ca-ES" b="1" dirty="0">
                <a:solidFill>
                  <a:srgbClr val="0070C0"/>
                </a:solidFill>
              </a:rPr>
              <a:t>Nivell avançat: </a:t>
            </a:r>
            <a:r>
              <a:rPr lang="ca-ES" dirty="0">
                <a:solidFill>
                  <a:srgbClr val="0070C0"/>
                </a:solidFill>
              </a:rPr>
              <a:t>s’han d’inspirar en models bàsics per a construir la seua pròpia solució per al projecte.</a:t>
            </a:r>
          </a:p>
          <a:p>
            <a:endParaRPr lang="ca-E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1" y="1340768"/>
            <a:ext cx="6520814" cy="48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6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a-E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EDAT A QUI POT ANAR DIGIRIDA</a:t>
            </a:r>
            <a:endParaRPr lang="ca-E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a-ES" sz="2500" dirty="0" smtClean="0">
                <a:solidFill>
                  <a:srgbClr val="0070C0"/>
                </a:solidFill>
              </a:rPr>
              <a:t>Tot i que el fabricant aconsella treballar-ho amb alumnat de 3r a 6é</a:t>
            </a:r>
            <a:r>
              <a:rPr lang="es-ES" sz="2500" dirty="0" smtClean="0">
                <a:solidFill>
                  <a:srgbClr val="0070C0"/>
                </a:solidFill>
              </a:rPr>
              <a:t>, nosaltres</a:t>
            </a:r>
            <a:r>
              <a:rPr lang="ca-ES" sz="2500" dirty="0" smtClean="0">
                <a:solidFill>
                  <a:srgbClr val="0070C0"/>
                </a:solidFill>
              </a:rPr>
              <a:t> ho estem treballant a cicle superior,  </a:t>
            </a:r>
            <a:r>
              <a:rPr lang="ca-ES" sz="2500" b="1" dirty="0" smtClean="0">
                <a:solidFill>
                  <a:srgbClr val="0070C0"/>
                </a:solidFill>
              </a:rPr>
              <a:t>per què?:</a:t>
            </a:r>
          </a:p>
          <a:p>
            <a:pPr marL="0" indent="0" algn="just">
              <a:buNone/>
            </a:pPr>
            <a:endParaRPr lang="ca-ES" dirty="0" smtClean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0070C0"/>
                </a:solidFill>
              </a:rPr>
              <a:t>Perquè a cicle mitjà tenim uns altres projectes de robòtica (Robotis 600 i Robotis 700).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0070C0"/>
                </a:solidFill>
              </a:rPr>
              <a:t>Perquè amplien els projectes i els adeqüen a continguts de 5é i 6é.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0070C0"/>
                </a:solidFill>
              </a:rPr>
              <a:t>Perquè per algun projecte només hi dediquem una sessió, sempre de 60’.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ca-ES" dirty="0" smtClean="0"/>
          </a:p>
          <a:p>
            <a:pPr algn="just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956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CONSELLS PRÀCTICS</a:t>
            </a:r>
            <a:endParaRPr lang="ca-E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ca-ES" sz="3000" dirty="0">
                <a:solidFill>
                  <a:srgbClr val="0070C0"/>
                </a:solidFill>
              </a:rPr>
              <a:t>A</a:t>
            </a:r>
            <a:r>
              <a:rPr lang="ca-ES" sz="3000" dirty="0" smtClean="0">
                <a:solidFill>
                  <a:srgbClr val="0070C0"/>
                </a:solidFill>
              </a:rPr>
              <a:t>profitar un mestre/a a qui li agrade, i que sigue aquest qui ensenya als alumnes i a un altre mestre a la mateixa aula (si pot ser).</a:t>
            </a:r>
          </a:p>
          <a:p>
            <a:pPr algn="just"/>
            <a:r>
              <a:rPr lang="ca-ES" sz="3000" dirty="0">
                <a:solidFill>
                  <a:srgbClr val="0070C0"/>
                </a:solidFill>
              </a:rPr>
              <a:t>S</a:t>
            </a:r>
            <a:r>
              <a:rPr lang="ca-ES" sz="3000" dirty="0" smtClean="0">
                <a:solidFill>
                  <a:srgbClr val="0070C0"/>
                </a:solidFill>
              </a:rPr>
              <a:t>empre indicar als alumnes el número de passos que hi ha pel muntatge per tal que es puguen organitzar.</a:t>
            </a:r>
          </a:p>
          <a:p>
            <a:pPr algn="just"/>
            <a:r>
              <a:rPr lang="ca-ES" sz="3000" dirty="0">
                <a:solidFill>
                  <a:srgbClr val="0070C0"/>
                </a:solidFill>
              </a:rPr>
              <a:t>I</a:t>
            </a:r>
            <a:r>
              <a:rPr lang="ca-ES" sz="3000" dirty="0" smtClean="0">
                <a:solidFill>
                  <a:srgbClr val="0070C0"/>
                </a:solidFill>
              </a:rPr>
              <a:t>ndicar-los en quin pas cal anar més en compte, fer-los veure quin sensor cal posar,...</a:t>
            </a:r>
          </a:p>
          <a:p>
            <a:pPr algn="just"/>
            <a:r>
              <a:rPr lang="ca-ES" sz="3000" dirty="0">
                <a:solidFill>
                  <a:srgbClr val="0070C0"/>
                </a:solidFill>
              </a:rPr>
              <a:t>S</a:t>
            </a:r>
            <a:r>
              <a:rPr lang="ca-ES" sz="3000" dirty="0" smtClean="0">
                <a:solidFill>
                  <a:srgbClr val="0070C0"/>
                </a:solidFill>
              </a:rPr>
              <a:t>er sempre </a:t>
            </a:r>
            <a:r>
              <a:rPr lang="ca-ES" sz="3000" u="sng" dirty="0" smtClean="0">
                <a:solidFill>
                  <a:srgbClr val="0070C0"/>
                </a:solidFill>
              </a:rPr>
              <a:t>molt ordenats</a:t>
            </a:r>
            <a:r>
              <a:rPr lang="ca-ES" sz="3000" dirty="0" smtClean="0">
                <a:solidFill>
                  <a:srgbClr val="0070C0"/>
                </a:solidFill>
              </a:rPr>
              <a:t>, per l’ordenació de les peces.</a:t>
            </a:r>
            <a:endParaRPr lang="ca-E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QUÈ FEM ROBÒTICA?</a:t>
            </a:r>
            <a:endParaRPr lang="ca-E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ca-ES" dirty="0" smtClean="0">
              <a:solidFill>
                <a:srgbClr val="0070C0"/>
              </a:solidFill>
            </a:endParaRPr>
          </a:p>
          <a:p>
            <a:pPr algn="just"/>
            <a:r>
              <a:rPr lang="ca-ES" dirty="0" smtClean="0">
                <a:solidFill>
                  <a:srgbClr val="0070C0"/>
                </a:solidFill>
              </a:rPr>
              <a:t>Treballen </a:t>
            </a:r>
            <a:r>
              <a:rPr lang="ca-ES" dirty="0">
                <a:solidFill>
                  <a:srgbClr val="0070C0"/>
                </a:solidFill>
              </a:rPr>
              <a:t>valors clau d'aprenentatge: </a:t>
            </a:r>
            <a:endParaRPr lang="ca-ES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ca-ES" dirty="0" smtClean="0">
                <a:solidFill>
                  <a:srgbClr val="0070C0"/>
                </a:solidFill>
              </a:rPr>
              <a:t>  Investigació</a:t>
            </a:r>
            <a:r>
              <a:rPr lang="ca-ES" dirty="0">
                <a:solidFill>
                  <a:srgbClr val="0070C0"/>
                </a:solidFill>
              </a:rPr>
              <a:t>, modelat i disseny de solucions</a:t>
            </a:r>
            <a:r>
              <a:rPr lang="ca-ES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ca-ES" dirty="0" smtClean="0">
                <a:solidFill>
                  <a:srgbClr val="0070C0"/>
                </a:solidFill>
              </a:rPr>
              <a:t>Habilitats </a:t>
            </a:r>
            <a:r>
              <a:rPr lang="ca-ES" dirty="0">
                <a:solidFill>
                  <a:srgbClr val="0070C0"/>
                </a:solidFill>
              </a:rPr>
              <a:t>bàsiques de programació. </a:t>
            </a:r>
          </a:p>
          <a:p>
            <a:pPr algn="just"/>
            <a:r>
              <a:rPr lang="ca-ES" dirty="0">
                <a:solidFill>
                  <a:srgbClr val="0070C0"/>
                </a:solidFill>
              </a:rPr>
              <a:t>Habilitats de </a:t>
            </a:r>
            <a:r>
              <a:rPr lang="ca-ES" dirty="0" smtClean="0">
                <a:solidFill>
                  <a:srgbClr val="0070C0"/>
                </a:solidFill>
              </a:rPr>
              <a:t>col·laboració </a:t>
            </a:r>
            <a:r>
              <a:rPr lang="ca-ES" dirty="0">
                <a:solidFill>
                  <a:srgbClr val="0070C0"/>
                </a:solidFill>
              </a:rPr>
              <a:t>i presentació.</a:t>
            </a:r>
          </a:p>
          <a:p>
            <a:pPr algn="just"/>
            <a:r>
              <a:rPr lang="ca-ES" dirty="0" smtClean="0">
                <a:solidFill>
                  <a:srgbClr val="0070C0"/>
                </a:solidFill>
              </a:rPr>
              <a:t>Desperta </a:t>
            </a:r>
            <a:r>
              <a:rPr lang="ca-ES" dirty="0">
                <a:solidFill>
                  <a:srgbClr val="0070C0"/>
                </a:solidFill>
              </a:rPr>
              <a:t>l'interès dels estudiants en la ciència convertint-la en alguna cosa real i rellevant </a:t>
            </a:r>
            <a:r>
              <a:rPr lang="ca-ES" dirty="0" smtClean="0">
                <a:solidFill>
                  <a:srgbClr val="0070C0"/>
                </a:solidFill>
              </a:rPr>
              <a:t>.</a:t>
            </a:r>
            <a:endParaRPr lang="ca-ES" dirty="0">
              <a:solidFill>
                <a:srgbClr val="0070C0"/>
              </a:solidFill>
            </a:endParaRPr>
          </a:p>
          <a:p>
            <a:pPr algn="just"/>
            <a:r>
              <a:rPr lang="ca-ES" dirty="0" smtClean="0">
                <a:solidFill>
                  <a:srgbClr val="0070C0"/>
                </a:solidFill>
              </a:rPr>
              <a:t>Pensament </a:t>
            </a:r>
            <a:r>
              <a:rPr lang="ca-ES" dirty="0">
                <a:solidFill>
                  <a:srgbClr val="0070C0"/>
                </a:solidFill>
              </a:rPr>
              <a:t>creatiu, crític, científic i resolució de problemes.</a:t>
            </a:r>
          </a:p>
          <a:p>
            <a:pPr algn="just"/>
            <a:r>
              <a:rPr lang="ca-ES" dirty="0" smtClean="0">
                <a:solidFill>
                  <a:srgbClr val="0070C0"/>
                </a:solidFill>
              </a:rPr>
              <a:t>Però sobretot perquè aprenen d’una manera diferent.</a:t>
            </a:r>
            <a:endParaRPr lang="ca-ES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54161"/>
            <a:ext cx="195103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8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a-ES" sz="4300" b="1" dirty="0" smtClean="0">
                <a:solidFill>
                  <a:srgbClr val="FF6600"/>
                </a:solidFill>
                <a:latin typeface="Bahnschrift SemiBold" panose="020B0502040204020203" pitchFamily="34" charset="0"/>
              </a:rPr>
              <a:t>LES NOVES EXPERIÈNCIES</a:t>
            </a:r>
          </a:p>
          <a:p>
            <a:pPr marL="0" indent="0" algn="ctr">
              <a:buNone/>
            </a:pPr>
            <a:r>
              <a:rPr lang="ca-ES" sz="43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No només passen </a:t>
            </a:r>
          </a:p>
          <a:p>
            <a:pPr marL="0" indent="0" algn="ctr">
              <a:buNone/>
            </a:pPr>
            <a:r>
              <a:rPr lang="ca-ES" sz="4300" b="1" dirty="0">
                <a:solidFill>
                  <a:srgbClr val="FF6600"/>
                </a:solidFill>
                <a:latin typeface="Comic Sans MS" panose="030F0702030302020204" pitchFamily="66" charset="0"/>
              </a:rPr>
              <a:t>a</a:t>
            </a:r>
            <a:r>
              <a:rPr lang="ca-ES" sz="43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 l’estiu,</a:t>
            </a:r>
            <a:endParaRPr lang="ca-ES" sz="4300" b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ca-ES" sz="4300" b="1" dirty="0" smtClean="0">
                <a:solidFill>
                  <a:srgbClr val="FF6600"/>
                </a:solidFill>
                <a:latin typeface="Bahnschrift SemiBold" panose="020B0502040204020203" pitchFamily="34" charset="0"/>
              </a:rPr>
              <a:t>LES BONES AVENTURES</a:t>
            </a:r>
          </a:p>
          <a:p>
            <a:pPr marL="0" indent="0" algn="ctr">
              <a:buNone/>
            </a:pPr>
            <a:r>
              <a:rPr lang="ca-ES" sz="4300" b="1" dirty="0">
                <a:solidFill>
                  <a:srgbClr val="FF6600"/>
                </a:solidFill>
                <a:latin typeface="Comic Sans MS" panose="030F0702030302020204" pitchFamily="66" charset="0"/>
              </a:rPr>
              <a:t>t</a:t>
            </a:r>
            <a:r>
              <a:rPr lang="ca-ES" sz="43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ambé s’aprenen a l’escola.</a:t>
            </a:r>
          </a:p>
          <a:p>
            <a:pPr marL="0" indent="0">
              <a:buNone/>
            </a:pPr>
            <a:endParaRPr lang="ca-ES" b="1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2502136" cy="210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9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 smtClean="0">
                <a:solidFill>
                  <a:srgbClr val="00B0F0"/>
                </a:solidFill>
                <a:latin typeface="+mn-lt"/>
              </a:rPr>
              <a:t>QUÈ NECESSITO?</a:t>
            </a:r>
            <a:endParaRPr lang="ca-ES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1026" name="Picture 2" descr="C:\Users\portatil\Desktop\LEGO WEDO\QUÈ NECESSITE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53384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idor de contingut 4"/>
          <p:cNvSpPr>
            <a:spLocks noGrp="1"/>
          </p:cNvSpPr>
          <p:nvPr>
            <p:ph sz="quarter" idx="2"/>
          </p:nvPr>
        </p:nvSpPr>
        <p:spPr>
          <a:xfrm>
            <a:off x="5580112" y="1600200"/>
            <a:ext cx="331236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2400" b="1" u="sng" dirty="0" smtClean="0">
                <a:solidFill>
                  <a:srgbClr val="0070C0"/>
                </a:solidFill>
              </a:rPr>
              <a:t>Pack Lego Wedo 2.0</a:t>
            </a:r>
          </a:p>
          <a:p>
            <a:pPr marL="0" indent="0" algn="just">
              <a:buNone/>
            </a:pPr>
            <a:r>
              <a:rPr lang="ca-ES" sz="2400" dirty="0" smtClean="0">
                <a:solidFill>
                  <a:srgbClr val="0070C0"/>
                </a:solidFill>
              </a:rPr>
              <a:t>Amb el bàsic, de piles, n’hi ha prou.</a:t>
            </a:r>
          </a:p>
          <a:p>
            <a:pPr marL="0" indent="0" algn="just">
              <a:buNone/>
            </a:pPr>
            <a:endParaRPr lang="ca-ES" sz="24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S" sz="24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ca-ES" sz="2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ca-ES" sz="2400" b="1" u="sng" dirty="0" smtClean="0">
                <a:solidFill>
                  <a:srgbClr val="0070C0"/>
                </a:solidFill>
              </a:rPr>
              <a:t>Tauleta digital</a:t>
            </a:r>
          </a:p>
          <a:p>
            <a:pPr marL="0" indent="0" algn="just">
              <a:buNone/>
            </a:pPr>
            <a:r>
              <a:rPr lang="ca-ES" sz="2400" dirty="0" smtClean="0">
                <a:solidFill>
                  <a:srgbClr val="0070C0"/>
                </a:solidFill>
              </a:rPr>
              <a:t>Descarregar-se l’aplicació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544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INCLOU CADA CAIXA DE LEGO?</a:t>
            </a:r>
            <a:endParaRPr lang="ca-E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</a:t>
            </a:r>
            <a:r>
              <a:rPr lang="ca-ES" dirty="0" smtClean="0">
                <a:solidFill>
                  <a:srgbClr val="0070C0"/>
                </a:solidFill>
              </a:rPr>
              <a:t>280 peces.</a:t>
            </a:r>
          </a:p>
          <a:p>
            <a:r>
              <a:rPr lang="es-ES" dirty="0">
                <a:solidFill>
                  <a:srgbClr val="0070C0"/>
                </a:solidFill>
              </a:rPr>
              <a:t>Caixa-</a:t>
            </a:r>
            <a:r>
              <a:rPr lang="es-ES" dirty="0" err="1">
                <a:solidFill>
                  <a:srgbClr val="0070C0"/>
                </a:solidFill>
              </a:rPr>
              <a:t>contenidor</a:t>
            </a:r>
            <a:r>
              <a:rPr lang="es-ES" dirty="0">
                <a:solidFill>
                  <a:srgbClr val="0070C0"/>
                </a:solidFill>
              </a:rPr>
              <a:t> per a la classificació de peces.</a:t>
            </a:r>
          </a:p>
          <a:p>
            <a:r>
              <a:rPr lang="ca-ES" dirty="0" smtClean="0">
                <a:solidFill>
                  <a:srgbClr val="0070C0"/>
                </a:solidFill>
              </a:rPr>
              <a:t> Smarthub (peça que permet la comunicació per Bluetooth).</a:t>
            </a:r>
          </a:p>
          <a:p>
            <a:r>
              <a:rPr lang="ca-ES" dirty="0" smtClean="0">
                <a:solidFill>
                  <a:srgbClr val="0070C0"/>
                </a:solidFill>
              </a:rPr>
              <a:t> Motor mitjà.</a:t>
            </a:r>
          </a:p>
          <a:p>
            <a:r>
              <a:rPr lang="ca-ES" dirty="0" smtClean="0">
                <a:solidFill>
                  <a:srgbClr val="0070C0"/>
                </a:solidFill>
              </a:rPr>
              <a:t> Sensor de moviment.</a:t>
            </a:r>
          </a:p>
          <a:p>
            <a:r>
              <a:rPr lang="ca-ES" dirty="0" smtClean="0">
                <a:solidFill>
                  <a:srgbClr val="0070C0"/>
                </a:solidFill>
              </a:rPr>
              <a:t> Sensor d’inclinació.</a:t>
            </a:r>
          </a:p>
          <a:p>
            <a:pPr marL="0" indent="0">
              <a:buNone/>
            </a:pPr>
            <a:endParaRPr lang="ca-ES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portatil\Desktop\LEGO WEDO\COMPARTIMENT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5818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rtatil\Desktop\LEGO WEDO\COMPON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51" y="3429000"/>
            <a:ext cx="3806955" cy="28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9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 AMB TAULETES DIGITALS</a:t>
            </a:r>
            <a:endParaRPr lang="ca-E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b="1" dirty="0" smtClean="0">
                <a:solidFill>
                  <a:srgbClr val="0070C0"/>
                </a:solidFill>
              </a:rPr>
              <a:t>Àrea de descàrregues: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0070C0"/>
                </a:solidFill>
              </a:rPr>
              <a:t>Software Lego Wedo 2.0:   App IOS o App Android.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0070C0"/>
                </a:solidFill>
              </a:rPr>
              <a:t>i manual d’usuari</a:t>
            </a:r>
            <a:r>
              <a:rPr lang="pt-BR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ca-ES" b="1" dirty="0" smtClean="0">
                <a:solidFill>
                  <a:srgbClr val="0070C0"/>
                </a:solidFill>
              </a:rPr>
              <a:t>L’utilitzem per: </a:t>
            </a:r>
          </a:p>
          <a:p>
            <a:pPr marL="0" indent="0">
              <a:buNone/>
            </a:pPr>
            <a:r>
              <a:rPr lang="ca-ES" dirty="0" smtClean="0">
                <a:solidFill>
                  <a:srgbClr val="0070C0"/>
                </a:solidFill>
              </a:rPr>
              <a:t>Dur a terme el projecte i enregistrar-lo (fotografies i/o vídeos). </a:t>
            </a:r>
            <a:endParaRPr lang="ca-ES" dirty="0">
              <a:solidFill>
                <a:srgbClr val="0070C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816424" cy="255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90627"/>
            <a:ext cx="4032448" cy="293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6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TINC EL MATERIAL, I ARA QUÈ FAIG? </a:t>
            </a:r>
            <a:endParaRPr lang="ca-E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/>
          </a:bodyPr>
          <a:lstStyle/>
          <a:p>
            <a:r>
              <a:rPr lang="ca-ES" sz="2800" b="1" dirty="0" smtClean="0">
                <a:solidFill>
                  <a:srgbClr val="0070C0"/>
                </a:solidFill>
              </a:rPr>
              <a:t>COM ORGANITZO LES CLASSES? QUINS AGRUPAMENTS FAIG?</a:t>
            </a:r>
          </a:p>
          <a:p>
            <a:pPr>
              <a:buFontTx/>
              <a:buChar char="-"/>
            </a:pPr>
            <a:r>
              <a:rPr lang="ca-ES" sz="2800" b="1" dirty="0" smtClean="0">
                <a:solidFill>
                  <a:srgbClr val="0070C0"/>
                </a:solidFill>
              </a:rPr>
              <a:t>Grups de 3-4 alumnes per taula.</a:t>
            </a:r>
          </a:p>
          <a:p>
            <a:pPr>
              <a:buFontTx/>
              <a:buChar char="-"/>
            </a:pPr>
            <a:r>
              <a:rPr lang="ca-ES" sz="2800" b="1" dirty="0" smtClean="0">
                <a:solidFill>
                  <a:srgbClr val="0070C0"/>
                </a:solidFill>
              </a:rPr>
              <a:t>Màxim 4 taules.</a:t>
            </a:r>
          </a:p>
          <a:p>
            <a:pPr>
              <a:buFontTx/>
              <a:buChar char="-"/>
            </a:pPr>
            <a:r>
              <a:rPr lang="ca-ES" sz="2800" b="1" dirty="0" smtClean="0">
                <a:solidFill>
                  <a:srgbClr val="0070C0"/>
                </a:solidFill>
              </a:rPr>
              <a:t>En el nostre cas,  sempre són desdoblaments.</a:t>
            </a:r>
          </a:p>
          <a:p>
            <a:pPr marL="0" indent="0">
              <a:buNone/>
            </a:pPr>
            <a:endParaRPr lang="es-E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a-ES" sz="28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ca-E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erche\Desktop\ROBÒTICA\MILO\lego-wedo-2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4081636" cy="248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5896312"/>
          </a:xfrm>
        </p:spPr>
        <p:txBody>
          <a:bodyPr/>
          <a:lstStyle/>
          <a:p>
            <a:pPr marL="0" indent="0" algn="just">
              <a:buNone/>
            </a:pPr>
            <a:r>
              <a:rPr lang="it-IT" b="1" dirty="0">
                <a:solidFill>
                  <a:srgbClr val="0070C0"/>
                </a:solidFill>
              </a:rPr>
              <a:t>Sempre seuen al mateix lloc i tenen la mateixa caixa Lego i la mateixa tauleta</a:t>
            </a:r>
            <a:r>
              <a:rPr lang="it-IT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endParaRPr lang="ca-ES" dirty="0">
              <a:solidFill>
                <a:srgbClr val="FF0000"/>
              </a:solidFill>
            </a:endParaRPr>
          </a:p>
          <a:p>
            <a:endParaRPr lang="ca-ES" dirty="0">
              <a:solidFill>
                <a:srgbClr val="FF0000"/>
              </a:solidFill>
            </a:endParaRPr>
          </a:p>
          <a:p>
            <a:endParaRPr lang="ca-ES" dirty="0">
              <a:solidFill>
                <a:srgbClr val="FF0000"/>
              </a:solidFill>
            </a:endParaRPr>
          </a:p>
          <a:p>
            <a:endParaRPr lang="ca-ES" dirty="0">
              <a:solidFill>
                <a:srgbClr val="FF0000"/>
              </a:solidFill>
            </a:endParaRPr>
          </a:p>
          <a:p>
            <a:endParaRPr lang="ca-ES" dirty="0">
              <a:solidFill>
                <a:srgbClr val="FF0000"/>
              </a:solidFill>
            </a:endParaRPr>
          </a:p>
          <a:p>
            <a:endParaRPr lang="ca-E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a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a-ES" sz="2800" b="1" u="sng" dirty="0" smtClean="0">
                <a:solidFill>
                  <a:srgbClr val="00FF00"/>
                </a:solidFill>
              </a:rPr>
              <a:t>Cada Smarthub té el nom d’un robot famós.</a:t>
            </a:r>
            <a:endParaRPr lang="ca-ES" sz="2800" b="1" u="sng" dirty="0">
              <a:solidFill>
                <a:srgbClr val="00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43" y="2636912"/>
            <a:ext cx="35179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4909"/>
            <a:ext cx="47244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7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ES DISTRIBUEIXEN LES TASQUES?</a:t>
            </a:r>
            <a:endParaRPr lang="ca-ES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pPr marL="0" indent="0" algn="just">
              <a:buNone/>
            </a:pPr>
            <a:r>
              <a:rPr lang="ca-ES" sz="2400" dirty="0" smtClean="0">
                <a:solidFill>
                  <a:srgbClr val="0070C0"/>
                </a:solidFill>
              </a:rPr>
              <a:t>Per tal que tots i totes treballen, cada alumne té assignada una tasca diferent que va rotant cada setmana: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a-ES" sz="3000" b="1" dirty="0" smtClean="0">
                <a:solidFill>
                  <a:srgbClr val="00FF00"/>
                </a:solidFill>
              </a:rPr>
              <a:t>Capità/na: </a:t>
            </a:r>
            <a:r>
              <a:rPr lang="ca-ES" sz="3000" dirty="0" smtClean="0">
                <a:solidFill>
                  <a:srgbClr val="0070C0"/>
                </a:solidFill>
              </a:rPr>
              <a:t>organitza les tasques de cadascú.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a-ES" sz="3000" b="1" dirty="0" smtClean="0">
                <a:solidFill>
                  <a:srgbClr val="00FF00"/>
                </a:solidFill>
              </a:rPr>
              <a:t>Constructor/a: </a:t>
            </a:r>
            <a:r>
              <a:rPr lang="ca-ES" sz="3000" dirty="0" smtClean="0">
                <a:solidFill>
                  <a:srgbClr val="0070C0"/>
                </a:solidFill>
              </a:rPr>
              <a:t>munta del robot.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a-ES" sz="3000" b="1" dirty="0" smtClean="0">
                <a:solidFill>
                  <a:srgbClr val="00FF00"/>
                </a:solidFill>
              </a:rPr>
              <a:t>Programador: </a:t>
            </a:r>
            <a:r>
              <a:rPr lang="ca-ES" sz="3000" dirty="0" smtClean="0">
                <a:solidFill>
                  <a:srgbClr val="0070C0"/>
                </a:solidFill>
              </a:rPr>
              <a:t>programa el robot (Scratch).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a-ES" sz="3000" b="1" dirty="0" smtClean="0">
                <a:solidFill>
                  <a:srgbClr val="00FF00"/>
                </a:solidFill>
              </a:rPr>
              <a:t>Periodista: </a:t>
            </a:r>
            <a:r>
              <a:rPr lang="ca-ES" sz="3000" dirty="0" smtClean="0">
                <a:solidFill>
                  <a:srgbClr val="0070C0"/>
                </a:solidFill>
              </a:rPr>
              <a:t>fa fotografies i vídeos.</a:t>
            </a:r>
          </a:p>
          <a:p>
            <a:pPr marL="0" indent="0" algn="just">
              <a:buNone/>
            </a:pPr>
            <a:endParaRPr lang="ca-ES" sz="32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dirty="0" smtClean="0"/>
          </a:p>
          <a:p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3"/>
            <a:ext cx="66214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6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L’APLICACIÓ LEGO WEDO 2.0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5162128"/>
          </a:xfrm>
        </p:spPr>
        <p:txBody>
          <a:bodyPr/>
          <a:lstStyle/>
          <a:p>
            <a:r>
              <a:rPr lang="ca-ES" dirty="0" smtClean="0">
                <a:solidFill>
                  <a:srgbClr val="0070C0"/>
                </a:solidFill>
              </a:rPr>
              <a:t>A cada projecte hi podem diferenciar 4 fases: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0070C0"/>
                </a:solidFill>
              </a:rPr>
              <a:t>FASE </a:t>
            </a:r>
            <a:r>
              <a:rPr lang="es-ES" b="1" dirty="0">
                <a:solidFill>
                  <a:srgbClr val="0070C0"/>
                </a:solidFill>
              </a:rPr>
              <a:t>D’EXPLORAR: </a:t>
            </a:r>
            <a:r>
              <a:rPr lang="ca-ES" sz="2400" dirty="0" smtClean="0">
                <a:solidFill>
                  <a:srgbClr val="0070C0"/>
                </a:solidFill>
              </a:rPr>
              <a:t>l’alumnat coneix l’objectiu a treballar, s’estableix la línia d’investigació i es contemplen les possibles solucions: </a:t>
            </a:r>
            <a:r>
              <a:rPr lang="ca-ES" sz="2400" u="sng" dirty="0">
                <a:solidFill>
                  <a:srgbClr val="0070C0"/>
                </a:solidFill>
              </a:rPr>
              <a:t>v</a:t>
            </a:r>
            <a:r>
              <a:rPr lang="ca-ES" sz="2400" u="sng" dirty="0" smtClean="0">
                <a:solidFill>
                  <a:srgbClr val="0070C0"/>
                </a:solidFill>
              </a:rPr>
              <a:t>ídeos i preguntes plantejades.</a:t>
            </a:r>
          </a:p>
          <a:p>
            <a:pPr marL="0" indent="0" algn="just">
              <a:buNone/>
            </a:pPr>
            <a:endParaRPr lang="ca-E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152033" cy="330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3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435</TotalTime>
  <Words>716</Words>
  <Application>Microsoft Office PowerPoint</Application>
  <PresentationFormat>Presentació en pantalla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20</vt:i4>
      </vt:variant>
    </vt:vector>
  </HeadingPairs>
  <TitlesOfParts>
    <vt:vector size="21" baseType="lpstr">
      <vt:lpstr>Origen</vt:lpstr>
      <vt:lpstr>Presentació del PowerPoint</vt:lpstr>
      <vt:lpstr>PER QUÈ FEM ROBÒTICA?</vt:lpstr>
      <vt:lpstr>QUÈ NECESSITO?</vt:lpstr>
      <vt:lpstr>QUÈ INCLOU CADA CAIXA DE LEGO?</vt:lpstr>
      <vt:lpstr>TREBALL AMB TAULETES DIGITALS</vt:lpstr>
      <vt:lpstr>JA TINC EL MATERIAL, I ARA QUÈ FAIG? </vt:lpstr>
      <vt:lpstr>Presentació del PowerPoint</vt:lpstr>
      <vt:lpstr>COM ES DISTRIBUEIXEN LES TASQUES?</vt:lpstr>
      <vt:lpstr>L’APLICACIÓ LEGO WEDO 2.0</vt:lpstr>
      <vt:lpstr>L’APLICACIÓ LEGO WEDO 2.0</vt:lpstr>
      <vt:lpstr>L’APLICACIÓ LEGO WEDO 2.0</vt:lpstr>
      <vt:lpstr>L’APLICACIÓ LEGO WEDO 2.0</vt:lpstr>
      <vt:lpstr>L’APLICACIÓ LEGO WEDO 2.0</vt:lpstr>
      <vt:lpstr>Presentació del PowerPoint</vt:lpstr>
      <vt:lpstr>NIVELLS DE DIFICULTAT</vt:lpstr>
      <vt:lpstr>Presentació del PowerPoint</vt:lpstr>
      <vt:lpstr>Presentació del PowerPoint</vt:lpstr>
      <vt:lpstr>EDAT A QUI POT ANAR DIGIRIDA</vt:lpstr>
      <vt:lpstr>CONSELLS PRÀCTICS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portatil</dc:creator>
  <cp:lastModifiedBy>Merche</cp:lastModifiedBy>
  <cp:revision>43</cp:revision>
  <dcterms:created xsi:type="dcterms:W3CDTF">2018-03-14T17:41:11Z</dcterms:created>
  <dcterms:modified xsi:type="dcterms:W3CDTF">2018-05-01T07:25:54Z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